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57" r:id="rId5"/>
    <p:sldId id="258" r:id="rId6"/>
    <p:sldId id="264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4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68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0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70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33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81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79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23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16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934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35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2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1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ega.km.ru/bes_2004/DATA/PREV1998/Pk551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l="7000" t="1000" r="10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«Участие нижегородцев в  Отечественной войне 1812 года»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373216"/>
            <a:ext cx="6400800" cy="13239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Борисова Анна Александровна учитель истории и обществознания МБОУ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СОШ №3 г.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Богородск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ижегородской области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0"/>
            <a:ext cx="6768752" cy="9284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Конкурс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методических и дидактических разработок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«Недаром помнит вся Россия»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5" descr="full-74275590c7a99a00eead19ba40acce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14885"/>
            <a:ext cx="1285894" cy="1275179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428860" y="285728"/>
            <a:ext cx="6257940" cy="1131910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Расформирование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071678"/>
            <a:ext cx="7715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Ополчение было расформировано в конце 1815 г., многие участники погибли на полях сражения, получили за героизм ордена и медали.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285728"/>
            <a:ext cx="1224652" cy="1214446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794334" y="260648"/>
            <a:ext cx="5900750" cy="1060472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Список литературы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316" y="1556792"/>
            <a:ext cx="82868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Нижегородский край в документах, цифрах, рассказах, мнениях/Хрестоматия/М.,1992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Карпенко В. Ф. </a:t>
            </a:r>
            <a:r>
              <a:rPr lang="ru-RU" sz="2800" b="1" dirty="0" smtClean="0">
                <a:solidFill>
                  <a:srgbClr val="002060"/>
                </a:solidFill>
              </a:rPr>
              <a:t>Нижегородцы -</a:t>
            </a:r>
            <a:r>
              <a:rPr lang="ru-RU" sz="2800" b="1" dirty="0" smtClean="0">
                <a:solidFill>
                  <a:srgbClr val="002060"/>
                </a:solidFill>
              </a:rPr>
              <a:t>декабристы – Н. Новгород: «БИКАР», 2007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Макаров И. Губернаторы и полицмейстеры. – Н. Новгород: изд. «Книги», </a:t>
            </a:r>
            <a:r>
              <a:rPr lang="ru-RU" sz="2800" b="1" dirty="0" smtClean="0">
                <a:solidFill>
                  <a:srgbClr val="002060"/>
                </a:solidFill>
              </a:rPr>
              <a:t>2005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00" b="1" dirty="0" err="1" smtClean="0">
                <a:solidFill>
                  <a:srgbClr val="002060"/>
                </a:solidFill>
              </a:rPr>
              <a:t>Апухтин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В.Р. Нижегородское дворянское ополчение 1812-1814 гг. – Н</a:t>
            </a:r>
            <a:r>
              <a:rPr lang="ru-RU" sz="2800" b="1" dirty="0" smtClean="0">
                <a:solidFill>
                  <a:srgbClr val="002060"/>
                </a:solidFill>
              </a:rPr>
              <a:t>. Новгород</a:t>
            </a:r>
            <a:r>
              <a:rPr lang="ru-RU" sz="2800" b="1" dirty="0">
                <a:solidFill>
                  <a:srgbClr val="002060"/>
                </a:solidFill>
              </a:rPr>
              <a:t>, 2011.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</a:rPr>
              <a:t>Лушин </a:t>
            </a:r>
            <a:r>
              <a:rPr lang="ru-RU" sz="2800" b="1" dirty="0">
                <a:solidFill>
                  <a:srgbClr val="002060"/>
                </a:solidFill>
              </a:rPr>
              <a:t>А.Н. Нижегородское народное ополчение в 1812-1814 годах. – </a:t>
            </a:r>
            <a:r>
              <a:rPr lang="ru-RU" sz="2800" b="1" err="1">
                <a:solidFill>
                  <a:srgbClr val="002060"/>
                </a:solidFill>
              </a:rPr>
              <a:t>Н</a:t>
            </a:r>
            <a:r>
              <a:rPr lang="ru-RU" sz="2800" b="1" smtClean="0">
                <a:solidFill>
                  <a:srgbClr val="002060"/>
                </a:solidFill>
              </a:rPr>
              <a:t>. Новгород</a:t>
            </a:r>
            <a:r>
              <a:rPr lang="ru-RU" sz="2800" b="1" dirty="0">
                <a:solidFill>
                  <a:srgbClr val="002060"/>
                </a:solidFill>
              </a:rPr>
              <a:t>: Городская дума Нижнего Новгорода, 2010. </a:t>
            </a:r>
          </a:p>
          <a:p>
            <a:pPr marL="742950" indent="-742950"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marL="742950" indent="-742950">
              <a:buFont typeface="+mj-lt"/>
              <a:buAutoNum type="arabicPeriod"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14290"/>
            <a:ext cx="7286676" cy="710314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ru-RU" sz="5800" b="1" u="sng" dirty="0" smtClean="0">
                <a:solidFill>
                  <a:srgbClr val="002060"/>
                </a:solidFill>
              </a:rPr>
              <a:t>Цель: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на </a:t>
            </a:r>
            <a:r>
              <a:rPr lang="ru-RU" sz="4400" dirty="0">
                <a:latin typeface="Arial"/>
                <a:ea typeface="Times New Roman"/>
                <a:cs typeface="Times New Roman"/>
              </a:rPr>
              <a:t>примере истории формирования Нижегородского ополчения 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показать, </a:t>
            </a:r>
            <a:r>
              <a:rPr lang="ru-RU" sz="4400" dirty="0">
                <a:latin typeface="Arial"/>
                <a:ea typeface="Times New Roman"/>
                <a:cs typeface="Times New Roman"/>
              </a:rPr>
              <a:t>что важнейшим источником победы в Отечественной войне 1812 года стал патриотический подъём народа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;</a:t>
            </a:r>
            <a:endParaRPr lang="ru-RU" sz="4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800" b="1" u="sng" dirty="0">
                <a:solidFill>
                  <a:srgbClr val="002060"/>
                </a:solidFill>
                <a:ea typeface="Times New Roman"/>
                <a:cs typeface="Times New Roman"/>
              </a:rPr>
              <a:t>Задачи:</a:t>
            </a:r>
            <a:r>
              <a:rPr lang="ru-RU" sz="5800" b="1" u="sng" dirty="0">
                <a:ea typeface="Times New Roman"/>
                <a:cs typeface="Times New Roman"/>
              </a:rPr>
              <a:t> </a:t>
            </a:r>
            <a:endParaRPr lang="ru-RU" sz="5800" b="1" u="sng" dirty="0" smtClean="0">
              <a:ea typeface="Times New Roman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arenR"/>
            </a:pPr>
            <a:r>
              <a:rPr lang="ru-RU" sz="4400" b="1" i="1" dirty="0" smtClean="0">
                <a:latin typeface="Arial"/>
                <a:ea typeface="Times New Roman"/>
                <a:cs typeface="Times New Roman"/>
              </a:rPr>
              <a:t>воспитательная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: </a:t>
            </a:r>
            <a:r>
              <a:rPr lang="ru-RU" sz="4400" dirty="0">
                <a:latin typeface="Arial"/>
                <a:ea typeface="Times New Roman"/>
                <a:cs typeface="Times New Roman"/>
              </a:rPr>
              <a:t>формирование чувства патриотизма, гордости за своих предков; </a:t>
            </a:r>
            <a:endParaRPr lang="ru-RU" sz="4400" dirty="0" smtClean="0">
              <a:latin typeface="Arial"/>
              <a:ea typeface="Times New Roman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arenR"/>
            </a:pPr>
            <a:r>
              <a:rPr lang="ru-RU" sz="4400" b="1" i="1" dirty="0" smtClean="0">
                <a:latin typeface="Arial"/>
                <a:ea typeface="Times New Roman"/>
                <a:cs typeface="Times New Roman"/>
              </a:rPr>
              <a:t>образовательная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: </a:t>
            </a:r>
            <a:r>
              <a:rPr lang="ru-RU" sz="4400" dirty="0">
                <a:latin typeface="Arial"/>
                <a:ea typeface="Times New Roman"/>
                <a:cs typeface="Times New Roman"/>
              </a:rPr>
              <a:t>познакомить учащихся с историей формирования и боевым путём Нижегородского ополчения 1812 г.,  углубить знания учащихся об истории Отечественной войны 1812 г</a:t>
            </a:r>
            <a:r>
              <a:rPr lang="ru-RU" sz="4400" dirty="0" smtClean="0">
                <a:latin typeface="Arial"/>
                <a:ea typeface="Times New Roman"/>
                <a:cs typeface="Times New Roman"/>
              </a:rPr>
              <a:t>.;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arenR" startAt="3"/>
            </a:pPr>
            <a:r>
              <a:rPr lang="ru-RU" sz="4400" b="1" i="1" dirty="0" smtClean="0">
                <a:latin typeface="Arial"/>
                <a:ea typeface="Times New Roman"/>
              </a:rPr>
              <a:t>развивающая:</a:t>
            </a:r>
            <a:r>
              <a:rPr lang="ru-RU" sz="4400" dirty="0" smtClean="0">
                <a:latin typeface="Arial"/>
                <a:ea typeface="Times New Roman"/>
              </a:rPr>
              <a:t> </a:t>
            </a:r>
            <a:r>
              <a:rPr lang="ru-RU" sz="4400" dirty="0">
                <a:latin typeface="Arial"/>
                <a:ea typeface="Times New Roman"/>
              </a:rPr>
              <a:t>развивать образное, эмоциональное </a:t>
            </a:r>
            <a:r>
              <a:rPr lang="ru-RU" sz="4400" dirty="0" smtClean="0">
                <a:latin typeface="Arial"/>
                <a:ea typeface="Times New Roman"/>
              </a:rPr>
              <a:t>восприятие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 smtClean="0">
                <a:latin typeface="Arial"/>
                <a:ea typeface="Times New Roman"/>
              </a:rPr>
              <a:t>       исторического </a:t>
            </a:r>
            <a:r>
              <a:rPr lang="ru-RU" sz="4400" dirty="0">
                <a:latin typeface="Arial"/>
                <a:ea typeface="Times New Roman"/>
              </a:rPr>
              <a:t>прошлого</a:t>
            </a:r>
            <a:endParaRPr lang="ru-RU" sz="4400" dirty="0"/>
          </a:p>
        </p:txBody>
      </p:sp>
      <p:pic>
        <p:nvPicPr>
          <p:cNvPr id="4" name="Рисунок 3" descr="full-74275590c7a99a00eead19ba40acce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500198" cy="148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9001156" cy="3911609"/>
          </a:xfrm>
        </p:spPr>
        <p:txBody>
          <a:bodyPr/>
          <a:lstStyle/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«...Каждый горел усердием. Каждый превосходил себя».</a:t>
            </a:r>
          </a:p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rgbClr val="002060"/>
                </a:solidFill>
              </a:rPr>
              <a:t>А. П. Ермолов, генерал, участник войны 1812 г.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full-74275590c7a99a00eead19ba40acce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500198" cy="1487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6500858" cy="1285884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Формирование Нижегородского ополчения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1" y="214290"/>
            <a:ext cx="1428759" cy="1416852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2500298" y="1714488"/>
            <a:ext cx="3929090" cy="1357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Г. А. Грузинский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7554" y="3571876"/>
            <a:ext cx="1928826" cy="12858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12462 человек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28" y="5500702"/>
            <a:ext cx="3000396" cy="9286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1 конный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5786" y="5500702"/>
            <a:ext cx="3000428" cy="9286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5 пеших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4179091" y="3321843"/>
            <a:ext cx="50006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822827" y="5178437"/>
            <a:ext cx="50006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251191" y="5178437"/>
            <a:ext cx="50006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57554" y="357166"/>
            <a:ext cx="4257676" cy="1131910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Знамя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знамя Нижегородского ополч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1885950" cy="1905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2143116"/>
            <a:ext cx="9001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Знамена белого цвета с золотыми каймами, на которых изображены лавровые ветви. На одной стороне крест, корона, вензель императора и надпись "За Веру и Царя". По сторонам креста литеры "Н" и "О", по сторонам вензеля - номер полка и батальона. На обороте - олень тёмно-красного цвета с золотыми рогами.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1440767" cy="1428760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14546" y="428604"/>
            <a:ext cx="6472254" cy="1214446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Боевой путь ополчения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Кольцо 5"/>
          <p:cNvSpPr/>
          <p:nvPr/>
        </p:nvSpPr>
        <p:spPr>
          <a:xfrm flipH="1">
            <a:off x="7929586" y="2643182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Кольцо 6"/>
          <p:cNvSpPr/>
          <p:nvPr/>
        </p:nvSpPr>
        <p:spPr>
          <a:xfrm>
            <a:off x="7358082" y="4143380"/>
            <a:ext cx="204790" cy="20479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3714744" y="5214950"/>
            <a:ext cx="195266" cy="195266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1714480" y="4214818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ольцо 9"/>
          <p:cNvSpPr/>
          <p:nvPr/>
        </p:nvSpPr>
        <p:spPr>
          <a:xfrm flipV="1">
            <a:off x="642910" y="3071810"/>
            <a:ext cx="214314" cy="21431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4857760"/>
            <a:ext cx="1857388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Гамбург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8120" y="2509830"/>
            <a:ext cx="1571636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Париж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00364" y="5572140"/>
            <a:ext cx="1857388" cy="5715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Дрезден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00628" y="3071810"/>
            <a:ext cx="2500330" cy="857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Волынская губерния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0628" y="1785926"/>
            <a:ext cx="3786214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Нижний Новгород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17" name="Прямая со стрелкой 16"/>
          <p:cNvCxnSpPr>
            <a:stCxn id="6" idx="4"/>
            <a:endCxn id="7" idx="7"/>
          </p:cNvCxnSpPr>
          <p:nvPr/>
        </p:nvCxnSpPr>
        <p:spPr>
          <a:xfrm rot="5400000">
            <a:off x="7126875" y="3263502"/>
            <a:ext cx="1315875" cy="5038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1"/>
            <a:endCxn id="9" idx="5"/>
          </p:cNvCxnSpPr>
          <p:nvPr/>
        </p:nvCxnSpPr>
        <p:spPr>
          <a:xfrm rot="16200000" flipV="1">
            <a:off x="2397474" y="3897680"/>
            <a:ext cx="845800" cy="18459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8" idx="5"/>
          </p:cNvCxnSpPr>
          <p:nvPr/>
        </p:nvCxnSpPr>
        <p:spPr>
          <a:xfrm rot="10800000" flipV="1">
            <a:off x="3881414" y="4286256"/>
            <a:ext cx="3480464" cy="10953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1"/>
            <a:endCxn id="10" idx="0"/>
          </p:cNvCxnSpPr>
          <p:nvPr/>
        </p:nvCxnSpPr>
        <p:spPr>
          <a:xfrm rot="16200000" flipV="1">
            <a:off x="767927" y="3268264"/>
            <a:ext cx="960080" cy="9957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440767" cy="1428760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57438" y="357188"/>
            <a:ext cx="6329362" cy="1071562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Пожертвования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643182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Дворянство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3786190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Духовенство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4857760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Мещане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3438" y="2643182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875 315 рублей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4876" y="4357694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380 тысяч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214678" y="3071810"/>
            <a:ext cx="142876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357554" y="4214818"/>
            <a:ext cx="1357322" cy="56825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000364" y="4857760"/>
            <a:ext cx="1714512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1285884" cy="1275169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71813" y="214313"/>
            <a:ext cx="5614987" cy="1203325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Состав ополчения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1571612"/>
            <a:ext cx="3244920" cy="46506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786" y="1857364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Дворяне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2643182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Мещане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3357562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Семинаристы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4214818"/>
            <a:ext cx="3500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Крепостные крестьяне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5786454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Ремесленники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2080" y="622227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«бородатые воины» – прозвище ополченцев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5E9EFF"/>
            </a:gs>
            <a:gs pos="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full-74275590c7a99a00eead19ba40acce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14885"/>
            <a:ext cx="1285894" cy="1275179"/>
          </a:xfr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082660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Александр Крюков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7410" name="Picture 2" descr="Картинка 213 из 235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785926"/>
            <a:ext cx="2782780" cy="309696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428992" y="1571612"/>
            <a:ext cx="54292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Служил корнетом кавалерийского полка Нижегородского ополчения, награжден серебряной медалью, орденом св. Анны 3-й степени.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5000636"/>
            <a:ext cx="2786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А. А. </a:t>
            </a:r>
            <a:r>
              <a:rPr lang="ru-RU" sz="3200" b="1" dirty="0" smtClean="0">
                <a:solidFill>
                  <a:srgbClr val="002060"/>
                </a:solidFill>
              </a:rPr>
              <a:t>Крюков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декабрист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362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1_Тема Office</vt:lpstr>
      <vt:lpstr>«Участие нижегородцев в  Отечественной войне 1812 года»</vt:lpstr>
      <vt:lpstr>Презентация PowerPoint</vt:lpstr>
      <vt:lpstr>Презентация PowerPoint</vt:lpstr>
      <vt:lpstr>Формирование Нижегородского ополчения</vt:lpstr>
      <vt:lpstr>Знамя</vt:lpstr>
      <vt:lpstr>Боевой путь ополчения</vt:lpstr>
      <vt:lpstr>Пожертвования</vt:lpstr>
      <vt:lpstr>Состав ополчения</vt:lpstr>
      <vt:lpstr>Александр Крюков</vt:lpstr>
      <vt:lpstr>Расформирование 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«Участие нижегородцев в  Отечественной войне 1812 года»</dc:title>
  <dc:creator>BOSS</dc:creator>
  <cp:lastModifiedBy>Анна</cp:lastModifiedBy>
  <cp:revision>27</cp:revision>
  <dcterms:created xsi:type="dcterms:W3CDTF">2010-10-29T17:08:33Z</dcterms:created>
  <dcterms:modified xsi:type="dcterms:W3CDTF">2012-11-11T12:52:01Z</dcterms:modified>
</cp:coreProperties>
</file>